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1" r:id="rId2"/>
    <p:sldId id="312" r:id="rId3"/>
    <p:sldId id="313" r:id="rId4"/>
    <p:sldId id="314" r:id="rId5"/>
    <p:sldId id="315" r:id="rId6"/>
    <p:sldId id="318" r:id="rId7"/>
    <p:sldId id="316" r:id="rId8"/>
    <p:sldId id="302" r:id="rId9"/>
    <p:sldId id="310" r:id="rId10"/>
    <p:sldId id="304" r:id="rId11"/>
    <p:sldId id="320" r:id="rId12"/>
    <p:sldId id="306" r:id="rId13"/>
    <p:sldId id="321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2" autoAdjust="0"/>
  </p:normalViewPr>
  <p:slideViewPr>
    <p:cSldViewPr snapToGrid="0" snapToObjects="1">
      <p:cViewPr varScale="1">
        <p:scale>
          <a:sx n="91" d="100"/>
          <a:sy n="91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A33E6-B98C-734A-8B6D-AB17C86FC3B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0892-FB17-DF4A-852A-4BA2C6A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-62916253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84" y="0"/>
            <a:ext cx="9151808" cy="13107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88000">
                <a:srgbClr val="FFFFFF"/>
              </a:gs>
            </a:gsLst>
            <a:lin ang="51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828961" y="204661"/>
            <a:ext cx="376168" cy="2277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9806" y="1306343"/>
            <a:ext cx="145416" cy="941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0484" y="1308184"/>
            <a:ext cx="195272" cy="97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8788" y="1308184"/>
            <a:ext cx="195272" cy="97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6481" y="1308184"/>
            <a:ext cx="195272" cy="974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4337" y="1307782"/>
            <a:ext cx="195272" cy="97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2193" y="1306342"/>
            <a:ext cx="195272" cy="97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91078" y="1307782"/>
            <a:ext cx="195272" cy="97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9382" y="1307782"/>
            <a:ext cx="195272" cy="97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075" y="1307782"/>
            <a:ext cx="195272" cy="97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44931" y="1307380"/>
            <a:ext cx="195272" cy="97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2787" y="1305940"/>
            <a:ext cx="195272" cy="974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0331" y="1308001"/>
            <a:ext cx="195272" cy="974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8635" y="1308001"/>
            <a:ext cx="195272" cy="974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6328" y="1308001"/>
            <a:ext cx="195272" cy="974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4184" y="1307599"/>
            <a:ext cx="195272" cy="974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2040" y="1306159"/>
            <a:ext cx="195272" cy="974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25" y="1307599"/>
            <a:ext cx="195272" cy="97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9229" y="1307599"/>
            <a:ext cx="195272" cy="974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06922" y="1307599"/>
            <a:ext cx="195272" cy="97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4778" y="1307197"/>
            <a:ext cx="195272" cy="974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2634" y="1305757"/>
            <a:ext cx="195272" cy="974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3772" y="1308637"/>
            <a:ext cx="195272" cy="974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81628" y="1307197"/>
            <a:ext cx="195272" cy="974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9172" y="1309258"/>
            <a:ext cx="195272" cy="974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7476" y="1309258"/>
            <a:ext cx="195272" cy="974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5169" y="1309258"/>
            <a:ext cx="195272" cy="974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3025" y="1308856"/>
            <a:ext cx="195272" cy="974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0881" y="1307416"/>
            <a:ext cx="195272" cy="974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9766" y="1308856"/>
            <a:ext cx="195272" cy="9743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8070" y="1308856"/>
            <a:ext cx="195272" cy="97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5763" y="1308856"/>
            <a:ext cx="195272" cy="9743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619" y="1308454"/>
            <a:ext cx="195272" cy="974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475" y="1307014"/>
            <a:ext cx="195272" cy="974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154" y="1308553"/>
            <a:ext cx="195272" cy="974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458" y="1308553"/>
            <a:ext cx="195272" cy="97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151" y="1308553"/>
            <a:ext cx="195272" cy="97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007" y="1308151"/>
            <a:ext cx="195272" cy="97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4" y="1310795"/>
            <a:ext cx="247135" cy="9378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35519" y="403116"/>
            <a:ext cx="651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95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5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108744" y="3851695"/>
            <a:ext cx="4567021" cy="6022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173AF"/>
                </a:solidFill>
                <a:latin typeface="Arial Black"/>
                <a:cs typeface="Arial Black"/>
              </a:rPr>
              <a:t>Medical Genetics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39616" y="5719148"/>
            <a:ext cx="4567021" cy="6022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Aiman Alsaegh</a:t>
            </a:r>
          </a:p>
          <a:p>
            <a:pPr marL="0" indent="0">
              <a:buFont typeface="Arial"/>
              <a:buNone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PhD Molecular Diagnostics</a:t>
            </a:r>
          </a:p>
        </p:txBody>
      </p:sp>
      <p:pic>
        <p:nvPicPr>
          <p:cNvPr id="2" name="Picture 1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0"/>
            <a:ext cx="1651000" cy="1727200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4" y="0"/>
            <a:ext cx="1511300" cy="17272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241635" y="4451985"/>
            <a:ext cx="4567021" cy="6022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Afnan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Salaka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PhD Medical Genomics and Genetics</a:t>
            </a:r>
          </a:p>
        </p:txBody>
      </p:sp>
    </p:spTree>
    <p:extLst>
      <p:ext uri="{BB962C8B-B14F-4D97-AF65-F5344CB8AC3E}">
        <p14:creationId xmlns:p14="http://schemas.microsoft.com/office/powerpoint/2010/main" val="412382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57107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Practical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41293" y="1872543"/>
            <a:ext cx="2825362" cy="751175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Starts on week 11 and 12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15913" y="3385531"/>
            <a:ext cx="9" cy="333155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15913" y="4143635"/>
            <a:ext cx="9" cy="33315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85839" y="3718685"/>
            <a:ext cx="2837909" cy="429945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DNA Extraction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36233" y="4814195"/>
            <a:ext cx="9" cy="33315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185839" y="4476790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Amplification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04785" y="2651676"/>
            <a:ext cx="9" cy="33315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174711" y="2984831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Primer Design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6159" y="5147350"/>
            <a:ext cx="2837909" cy="4253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40712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67451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5313" y="1574116"/>
            <a:ext cx="1572294" cy="1491527"/>
          </a:xfrm>
          <a:prstGeom prst="ellipse">
            <a:avLst/>
          </a:prstGeom>
          <a:noFill/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PBLs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31460" y="3119063"/>
            <a:ext cx="8" cy="59020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9159" y="4588169"/>
            <a:ext cx="1484602" cy="417942"/>
          </a:xfrm>
          <a:prstGeom prst="roundRect">
            <a:avLst/>
          </a:prstGeom>
          <a:noFill/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10 Marks</a:t>
            </a:r>
          </a:p>
        </p:txBody>
      </p:sp>
      <p:sp>
        <p:nvSpPr>
          <p:cNvPr id="8" name="Oval 7"/>
          <p:cNvSpPr/>
          <p:nvPr/>
        </p:nvSpPr>
        <p:spPr>
          <a:xfrm>
            <a:off x="2619494" y="1574116"/>
            <a:ext cx="1572294" cy="1491527"/>
          </a:xfrm>
          <a:prstGeom prst="ellipse">
            <a:avLst/>
          </a:prstGeom>
          <a:noFill/>
          <a:ln>
            <a:solidFill>
              <a:srgbClr val="3366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Mid term Exam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05641" y="3119063"/>
            <a:ext cx="8" cy="590205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95103" y="4116316"/>
            <a:ext cx="9" cy="44343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663340" y="4588169"/>
            <a:ext cx="1484602" cy="417942"/>
          </a:xfrm>
          <a:prstGeom prst="roundRect">
            <a:avLst/>
          </a:prstGeom>
          <a:noFill/>
          <a:ln>
            <a:solidFill>
              <a:srgbClr val="3366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25 Marks</a:t>
            </a:r>
          </a:p>
        </p:txBody>
      </p:sp>
      <p:sp>
        <p:nvSpPr>
          <p:cNvPr id="13" name="Oval 12"/>
          <p:cNvSpPr/>
          <p:nvPr/>
        </p:nvSpPr>
        <p:spPr>
          <a:xfrm>
            <a:off x="4774955" y="1574116"/>
            <a:ext cx="1572294" cy="1491527"/>
          </a:xfrm>
          <a:prstGeom prst="ellipse">
            <a:avLst/>
          </a:prstGeom>
          <a:noFill/>
          <a:ln>
            <a:solidFill>
              <a:srgbClr val="66006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Assignment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61102" y="3102351"/>
            <a:ext cx="8" cy="59020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50564" y="4099604"/>
            <a:ext cx="9" cy="44343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818801" y="4588169"/>
            <a:ext cx="1484602" cy="417942"/>
          </a:xfrm>
          <a:prstGeom prst="roundRect">
            <a:avLst/>
          </a:prstGeom>
          <a:noFill/>
          <a:ln>
            <a:solidFill>
              <a:srgbClr val="66006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 marks</a:t>
            </a:r>
          </a:p>
        </p:txBody>
      </p:sp>
      <p:sp>
        <p:nvSpPr>
          <p:cNvPr id="18" name="Oval 17"/>
          <p:cNvSpPr/>
          <p:nvPr/>
        </p:nvSpPr>
        <p:spPr>
          <a:xfrm>
            <a:off x="7001071" y="1574116"/>
            <a:ext cx="1572294" cy="1491527"/>
          </a:xfrm>
          <a:prstGeom prst="ellipse">
            <a:avLst/>
          </a:prstGeom>
          <a:noFill/>
          <a:ln>
            <a:solidFill>
              <a:srgbClr val="008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Oral Exam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787218" y="3119063"/>
            <a:ext cx="8" cy="590205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6680" y="4116316"/>
            <a:ext cx="9" cy="443430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044917" y="4588169"/>
            <a:ext cx="1484602" cy="417942"/>
          </a:xfrm>
          <a:prstGeom prst="roundRect">
            <a:avLst/>
          </a:prstGeom>
          <a:noFill/>
          <a:ln>
            <a:solidFill>
              <a:srgbClr val="008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 Marks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294467" y="6149966"/>
            <a:ext cx="919486" cy="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20914" y="4115361"/>
            <a:ext cx="9" cy="44343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71876" y="6149958"/>
            <a:ext cx="919486" cy="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213953" y="5813424"/>
            <a:ext cx="1722822" cy="6731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Week 17-18</a:t>
            </a:r>
          </a:p>
          <a:p>
            <a:pPr algn="ctr"/>
            <a:r>
              <a:rPr lang="en-US" sz="2000" b="1" dirty="0"/>
              <a:t>22/12/19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387274" y="5935654"/>
            <a:ext cx="1484602" cy="41794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55 Marks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89194" y="5698636"/>
            <a:ext cx="2155461" cy="8857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Final Exam</a:t>
            </a:r>
          </a:p>
          <a:p>
            <a:pPr algn="ctr"/>
            <a:r>
              <a:rPr lang="en-US" sz="2400" b="1" dirty="0"/>
              <a:t>(ASSAY)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9697" y="3584174"/>
            <a:ext cx="1484602" cy="611909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Week 3, 7, 10, 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73878" y="3584174"/>
            <a:ext cx="1484602" cy="611909"/>
          </a:xfrm>
          <a:prstGeom prst="roundRect">
            <a:avLst/>
          </a:prstGeom>
          <a:solidFill>
            <a:srgbClr val="FFFFFF"/>
          </a:solidFill>
          <a:ln>
            <a:solidFill>
              <a:srgbClr val="3366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Week 8</a:t>
            </a:r>
          </a:p>
          <a:p>
            <a:pPr algn="ctr"/>
            <a:r>
              <a:rPr lang="en-US" b="1" dirty="0"/>
              <a:t>20/10/19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29339" y="3584174"/>
            <a:ext cx="1484602" cy="611909"/>
          </a:xfrm>
          <a:prstGeom prst="roundRect">
            <a:avLst/>
          </a:prstGeom>
          <a:solidFill>
            <a:srgbClr val="FFFFFF"/>
          </a:solidFill>
          <a:ln>
            <a:solidFill>
              <a:srgbClr val="66006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Week 15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8/12/19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55455" y="3584174"/>
            <a:ext cx="1484602" cy="611909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Week 16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15/12/19</a:t>
            </a:r>
          </a:p>
        </p:txBody>
      </p:sp>
    </p:spTree>
    <p:extLst>
      <p:ext uri="{BB962C8B-B14F-4D97-AF65-F5344CB8AC3E}">
        <p14:creationId xmlns:p14="http://schemas.microsoft.com/office/powerpoint/2010/main" val="42169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33" grpId="0" animBg="1"/>
      <p:bldP spid="34" grpId="0" animBg="1"/>
      <p:bldP spid="25" grpId="0" animBg="1"/>
      <p:bldP spid="5" grpId="0" animBg="1"/>
      <p:bldP spid="10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7730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Recomended Reading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7-09-17 at 11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4" y="1612487"/>
            <a:ext cx="2351075" cy="3064794"/>
          </a:xfrm>
          <a:prstGeom prst="rect">
            <a:avLst/>
          </a:prstGeom>
        </p:spPr>
      </p:pic>
      <p:pic>
        <p:nvPicPr>
          <p:cNvPr id="4" name="Picture 3" descr="Screen Shot 2017-09-17 at 11.2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90" y="1612490"/>
            <a:ext cx="2351075" cy="3064794"/>
          </a:xfrm>
          <a:prstGeom prst="rect">
            <a:avLst/>
          </a:prstGeom>
        </p:spPr>
      </p:pic>
      <p:pic>
        <p:nvPicPr>
          <p:cNvPr id="5" name="Picture 4" descr="Screen Shot 2017-09-17 at 11.29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91" y="1612487"/>
            <a:ext cx="2351075" cy="3064790"/>
          </a:xfrm>
          <a:prstGeom prst="rect">
            <a:avLst/>
          </a:prstGeom>
        </p:spPr>
      </p:pic>
      <p:pic>
        <p:nvPicPr>
          <p:cNvPr id="7" name="Picture 6" descr="Screen Shot 2017-09-17 at 11.44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85" y="5013462"/>
            <a:ext cx="2305610" cy="184453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112954" y="4837994"/>
            <a:ext cx="2406096" cy="952558"/>
          </a:xfrm>
          <a:prstGeom prst="cloudCallout">
            <a:avLst>
              <a:gd name="adj1" fmla="val -63889"/>
              <a:gd name="adj2" fmla="val -164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Slide will be enough!</a:t>
            </a:r>
          </a:p>
        </p:txBody>
      </p:sp>
    </p:spTree>
    <p:extLst>
      <p:ext uri="{BB962C8B-B14F-4D97-AF65-F5344CB8AC3E}">
        <p14:creationId xmlns:p14="http://schemas.microsoft.com/office/powerpoint/2010/main" val="37191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7730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570BC-7264-4CB2-A5FF-D1B7AC7CF5DE}"/>
              </a:ext>
            </a:extLst>
          </p:cNvPr>
          <p:cNvSpPr txBox="1"/>
          <p:nvPr/>
        </p:nvSpPr>
        <p:spPr>
          <a:xfrm>
            <a:off x="374754" y="1828800"/>
            <a:ext cx="828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Sitka Display" panose="02000505000000020004" pitchFamily="2" charset="0"/>
              </a:rPr>
              <a:t>To download and print the course overview .. Scan the QR code below: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0032A-4D2F-47B8-A57D-4F82FF9F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12" y="2360951"/>
            <a:ext cx="4399612" cy="43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7730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Is it a difficult course?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Male MD res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2" y="1561656"/>
            <a:ext cx="8566400" cy="5128378"/>
          </a:xfrm>
          <a:prstGeom prst="rect">
            <a:avLst/>
          </a:prstGeom>
        </p:spPr>
      </p:pic>
      <p:pic>
        <p:nvPicPr>
          <p:cNvPr id="5" name="Picture 4" descr="Female MD res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5" y="1561656"/>
            <a:ext cx="8421337" cy="5091023"/>
          </a:xfrm>
          <a:prstGeom prst="rect">
            <a:avLst/>
          </a:prstGeom>
        </p:spPr>
      </p:pic>
      <p:pic>
        <p:nvPicPr>
          <p:cNvPr id="6" name="Picture 5" descr="Screen Shot 2017-09-18 at 1.04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1561656"/>
            <a:ext cx="39751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5F6DFF-3282-4306-B1AA-EFAF957ECDA1}"/>
              </a:ext>
            </a:extLst>
          </p:cNvPr>
          <p:cNvCxnSpPr/>
          <p:nvPr/>
        </p:nvCxnSpPr>
        <p:spPr>
          <a:xfrm>
            <a:off x="2032238" y="4610496"/>
            <a:ext cx="9" cy="333155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46947" y="3619478"/>
            <a:ext cx="9" cy="333155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028273" y="1831608"/>
            <a:ext cx="499468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5952" y="382960"/>
            <a:ext cx="57107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Theory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41293" y="1471455"/>
            <a:ext cx="2825362" cy="751175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13  Theoretical Lectures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27955" y="1815928"/>
            <a:ext cx="9" cy="3331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14338" y="1841868"/>
            <a:ext cx="9" cy="3331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69659" y="2077107"/>
            <a:ext cx="1456964" cy="1442373"/>
          </a:xfrm>
          <a:prstGeom prst="ellipse">
            <a:avLst/>
          </a:prstGeom>
          <a:solidFill>
            <a:srgbClr val="FFFFFF"/>
          </a:solidFill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046956" y="4329333"/>
            <a:ext cx="9" cy="33315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412154" y="3921095"/>
            <a:ext cx="3299811" cy="515568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1. Chromosome, DNA, Gene, Genome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08012" y="3465067"/>
            <a:ext cx="9" cy="33315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623724" y="4610495"/>
            <a:ext cx="2818044" cy="25430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2. Genomic Variations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6603" y="4074516"/>
            <a:ext cx="9" cy="33315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86529" y="4290687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 &amp; 5. Cytogenetic Tech.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062060" y="4877197"/>
            <a:ext cx="9" cy="33315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67173" y="5290839"/>
            <a:ext cx="9" cy="33315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604147" y="5019515"/>
            <a:ext cx="2837620" cy="24652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6. Mendelian Disorders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077988" y="5637642"/>
            <a:ext cx="9" cy="33315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623723" y="5419232"/>
            <a:ext cx="2841765" cy="23653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7. Complex Disorders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076096" y="6047524"/>
            <a:ext cx="9" cy="33315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91456" y="3746550"/>
            <a:ext cx="3202333" cy="349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3. Chromosomal abnormalities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32924" y="5806069"/>
            <a:ext cx="2832564" cy="23127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8,9&amp;10 Molecular Tech.</a:t>
            </a:r>
          </a:p>
        </p:txBody>
      </p:sp>
      <p:sp>
        <p:nvSpPr>
          <p:cNvPr id="9" name="Oval 8"/>
          <p:cNvSpPr/>
          <p:nvPr/>
        </p:nvSpPr>
        <p:spPr>
          <a:xfrm>
            <a:off x="6318361" y="2181919"/>
            <a:ext cx="1457171" cy="1405761"/>
          </a:xfrm>
          <a:prstGeom prst="ellipse">
            <a:avLst/>
          </a:prstGeom>
          <a:solidFill>
            <a:srgbClr val="FFFFFF"/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62998" y="6188573"/>
            <a:ext cx="9" cy="333155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632924" y="6541490"/>
            <a:ext cx="2849019" cy="246523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12 Precision Medicine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27594" y="6168219"/>
            <a:ext cx="2848929" cy="23106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11 Prenatal Diagnosis</a:t>
            </a:r>
          </a:p>
        </p:txBody>
      </p:sp>
      <p:pic>
        <p:nvPicPr>
          <p:cNvPr id="31" name="Picture 30" descr="IMG_6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47" y="2164091"/>
            <a:ext cx="1433298" cy="1413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ounded Rectangle 28"/>
          <p:cNvSpPr/>
          <p:nvPr/>
        </p:nvSpPr>
        <p:spPr>
          <a:xfrm>
            <a:off x="3692698" y="2856350"/>
            <a:ext cx="1654075" cy="134083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Case Study and</a:t>
            </a:r>
          </a:p>
          <a:p>
            <a:pPr algn="ctr"/>
            <a:r>
              <a:rPr lang="en-US" sz="2000" dirty="0"/>
              <a:t>PBL sessions</a:t>
            </a:r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id="{53BA4656-9468-4231-A615-F89007482135}"/>
              </a:ext>
            </a:extLst>
          </p:cNvPr>
          <p:cNvSpPr/>
          <p:nvPr/>
        </p:nvSpPr>
        <p:spPr>
          <a:xfrm>
            <a:off x="597657" y="4853727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13 Integrated Med. Gen.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CA36BA-58DF-4215-B760-4120A1FCB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116" t="26948" r="28410" b="19568"/>
          <a:stretch/>
        </p:blipFill>
        <p:spPr>
          <a:xfrm rot="16200000">
            <a:off x="1270766" y="2061331"/>
            <a:ext cx="1522944" cy="1453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0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7" grpId="0" animBg="1"/>
      <p:bldP spid="20" grpId="0" animBg="1"/>
      <p:bldP spid="23" grpId="0" animBg="1"/>
      <p:bldP spid="15" grpId="0" animBg="1"/>
      <p:bldP spid="22" grpId="0" animBg="1"/>
      <p:bldP spid="9" grpId="0" animBg="1"/>
      <p:bldP spid="27" grpId="0" animBg="1"/>
      <p:bldP spid="25" grpId="0" animBg="1"/>
      <p:bldP spid="29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57107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Practical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41293" y="1872543"/>
            <a:ext cx="2825362" cy="751175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Starts on week 11 and 12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15913" y="3385531"/>
            <a:ext cx="9" cy="333155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15913" y="4143635"/>
            <a:ext cx="9" cy="33315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85839" y="3718685"/>
            <a:ext cx="2837909" cy="429945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DNA Extraction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36233" y="4814195"/>
            <a:ext cx="9" cy="33315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185839" y="4476790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Amplification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04785" y="2651676"/>
            <a:ext cx="9" cy="33315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174711" y="2984831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Primer Design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6159" y="5147350"/>
            <a:ext cx="2837909" cy="4253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433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67451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5313" y="1574116"/>
            <a:ext cx="1572294" cy="1491527"/>
          </a:xfrm>
          <a:prstGeom prst="ellipse">
            <a:avLst/>
          </a:prstGeom>
          <a:noFill/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PBLs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31460" y="3119063"/>
            <a:ext cx="8" cy="59020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9159" y="4588169"/>
            <a:ext cx="1484602" cy="417942"/>
          </a:xfrm>
          <a:prstGeom prst="roundRect">
            <a:avLst/>
          </a:prstGeom>
          <a:noFill/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10 Marks</a:t>
            </a:r>
          </a:p>
        </p:txBody>
      </p:sp>
      <p:sp>
        <p:nvSpPr>
          <p:cNvPr id="8" name="Oval 7"/>
          <p:cNvSpPr/>
          <p:nvPr/>
        </p:nvSpPr>
        <p:spPr>
          <a:xfrm>
            <a:off x="2619494" y="1574116"/>
            <a:ext cx="1572294" cy="1491527"/>
          </a:xfrm>
          <a:prstGeom prst="ellipse">
            <a:avLst/>
          </a:prstGeom>
          <a:noFill/>
          <a:ln>
            <a:solidFill>
              <a:srgbClr val="3366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Mid term Exam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05641" y="3119063"/>
            <a:ext cx="8" cy="590205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95103" y="4116316"/>
            <a:ext cx="9" cy="44343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663340" y="4588169"/>
            <a:ext cx="1484602" cy="417942"/>
          </a:xfrm>
          <a:prstGeom prst="roundRect">
            <a:avLst/>
          </a:prstGeom>
          <a:noFill/>
          <a:ln>
            <a:solidFill>
              <a:srgbClr val="3366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25 Marks</a:t>
            </a:r>
          </a:p>
        </p:txBody>
      </p:sp>
      <p:sp>
        <p:nvSpPr>
          <p:cNvPr id="13" name="Oval 12"/>
          <p:cNvSpPr/>
          <p:nvPr/>
        </p:nvSpPr>
        <p:spPr>
          <a:xfrm>
            <a:off x="4774955" y="1574116"/>
            <a:ext cx="1572294" cy="1491527"/>
          </a:xfrm>
          <a:prstGeom prst="ellipse">
            <a:avLst/>
          </a:prstGeom>
          <a:noFill/>
          <a:ln>
            <a:solidFill>
              <a:srgbClr val="66006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Assignment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61102" y="3102351"/>
            <a:ext cx="8" cy="59020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50564" y="4099604"/>
            <a:ext cx="9" cy="44343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818801" y="4588169"/>
            <a:ext cx="1484602" cy="417942"/>
          </a:xfrm>
          <a:prstGeom prst="roundRect">
            <a:avLst/>
          </a:prstGeom>
          <a:noFill/>
          <a:ln>
            <a:solidFill>
              <a:srgbClr val="66006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 marks</a:t>
            </a:r>
          </a:p>
        </p:txBody>
      </p:sp>
      <p:sp>
        <p:nvSpPr>
          <p:cNvPr id="18" name="Oval 17"/>
          <p:cNvSpPr/>
          <p:nvPr/>
        </p:nvSpPr>
        <p:spPr>
          <a:xfrm>
            <a:off x="7001071" y="1574116"/>
            <a:ext cx="1572294" cy="1491527"/>
          </a:xfrm>
          <a:prstGeom prst="ellipse">
            <a:avLst/>
          </a:prstGeom>
          <a:noFill/>
          <a:ln>
            <a:solidFill>
              <a:srgbClr val="008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Oral Exam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787218" y="3119063"/>
            <a:ext cx="8" cy="590205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6680" y="4116316"/>
            <a:ext cx="9" cy="443430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044917" y="4588169"/>
            <a:ext cx="1484602" cy="417942"/>
          </a:xfrm>
          <a:prstGeom prst="roundRect">
            <a:avLst/>
          </a:prstGeom>
          <a:noFill/>
          <a:ln>
            <a:solidFill>
              <a:srgbClr val="008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 Marks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294467" y="6149966"/>
            <a:ext cx="919486" cy="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20914" y="4115361"/>
            <a:ext cx="9" cy="44343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71876" y="6149958"/>
            <a:ext cx="919486" cy="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213953" y="5813424"/>
            <a:ext cx="1722822" cy="6731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Week 17-18</a:t>
            </a:r>
          </a:p>
          <a:p>
            <a:pPr algn="ctr"/>
            <a:r>
              <a:rPr lang="en-US" sz="2000" b="1" dirty="0"/>
              <a:t>22/12/19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387274" y="5935654"/>
            <a:ext cx="1484602" cy="41794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55 Marks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89194" y="5698636"/>
            <a:ext cx="2155461" cy="8857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Final Exam</a:t>
            </a:r>
          </a:p>
          <a:p>
            <a:pPr algn="ctr"/>
            <a:r>
              <a:rPr lang="en-US" sz="2400" b="1" dirty="0"/>
              <a:t>(ASSAY)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9697" y="3584174"/>
            <a:ext cx="1484602" cy="611909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Week 3, 7, 10, 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73878" y="3584174"/>
            <a:ext cx="1484602" cy="611909"/>
          </a:xfrm>
          <a:prstGeom prst="roundRect">
            <a:avLst/>
          </a:prstGeom>
          <a:solidFill>
            <a:srgbClr val="FFFFFF"/>
          </a:solidFill>
          <a:ln>
            <a:solidFill>
              <a:srgbClr val="3366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Week 8</a:t>
            </a:r>
          </a:p>
          <a:p>
            <a:pPr algn="ctr"/>
            <a:r>
              <a:rPr lang="en-US" b="1" dirty="0"/>
              <a:t>20/10/19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29339" y="3584174"/>
            <a:ext cx="1484602" cy="611909"/>
          </a:xfrm>
          <a:prstGeom prst="roundRect">
            <a:avLst/>
          </a:prstGeom>
          <a:solidFill>
            <a:srgbClr val="FFFFFF"/>
          </a:solidFill>
          <a:ln>
            <a:solidFill>
              <a:srgbClr val="66006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Week 15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8/12/19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55455" y="3584174"/>
            <a:ext cx="1484602" cy="611909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Week 16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15/12/19</a:t>
            </a:r>
          </a:p>
        </p:txBody>
      </p:sp>
    </p:spTree>
    <p:extLst>
      <p:ext uri="{BB962C8B-B14F-4D97-AF65-F5344CB8AC3E}">
        <p14:creationId xmlns:p14="http://schemas.microsoft.com/office/powerpoint/2010/main" val="33661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33" grpId="0" animBg="1"/>
      <p:bldP spid="34" grpId="0" animBg="1"/>
      <p:bldP spid="25" grpId="0" animBg="1"/>
      <p:bldP spid="5" grpId="0" animBg="1"/>
      <p:bldP spid="10" grpId="0" animBg="1"/>
      <p:bldP spid="1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7730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Recomended Reading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7-09-17 at 11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4" y="1612487"/>
            <a:ext cx="2351075" cy="3064794"/>
          </a:xfrm>
          <a:prstGeom prst="rect">
            <a:avLst/>
          </a:prstGeom>
        </p:spPr>
      </p:pic>
      <p:pic>
        <p:nvPicPr>
          <p:cNvPr id="4" name="Picture 3" descr="Screen Shot 2017-09-17 at 11.2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90" y="1612490"/>
            <a:ext cx="2351075" cy="3064794"/>
          </a:xfrm>
          <a:prstGeom prst="rect">
            <a:avLst/>
          </a:prstGeom>
        </p:spPr>
      </p:pic>
      <p:pic>
        <p:nvPicPr>
          <p:cNvPr id="5" name="Picture 4" descr="Screen Shot 2017-09-17 at 11.29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91" y="1612487"/>
            <a:ext cx="2351075" cy="3064790"/>
          </a:xfrm>
          <a:prstGeom prst="rect">
            <a:avLst/>
          </a:prstGeom>
        </p:spPr>
      </p:pic>
      <p:pic>
        <p:nvPicPr>
          <p:cNvPr id="7" name="Picture 6" descr="Screen Shot 2017-09-17 at 11.44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85" y="5013462"/>
            <a:ext cx="2305610" cy="184453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112954" y="4837994"/>
            <a:ext cx="2406096" cy="952558"/>
          </a:xfrm>
          <a:prstGeom prst="cloudCallout">
            <a:avLst>
              <a:gd name="adj1" fmla="val -63889"/>
              <a:gd name="adj2" fmla="val -164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Slide will be enough!</a:t>
            </a:r>
          </a:p>
        </p:txBody>
      </p:sp>
    </p:spTree>
    <p:extLst>
      <p:ext uri="{BB962C8B-B14F-4D97-AF65-F5344CB8AC3E}">
        <p14:creationId xmlns:p14="http://schemas.microsoft.com/office/powerpoint/2010/main" val="14311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7730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570BC-7264-4CB2-A5FF-D1B7AC7CF5DE}"/>
              </a:ext>
            </a:extLst>
          </p:cNvPr>
          <p:cNvSpPr txBox="1"/>
          <p:nvPr/>
        </p:nvSpPr>
        <p:spPr>
          <a:xfrm>
            <a:off x="374754" y="1828800"/>
            <a:ext cx="828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Sitka Display" panose="02000505000000020004" pitchFamily="2" charset="0"/>
              </a:rPr>
              <a:t>To download and print the course overview .. Scan the QR code below: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0032A-4D2F-47B8-A57D-4F82FF9F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12" y="2360951"/>
            <a:ext cx="4399612" cy="43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52" y="382960"/>
            <a:ext cx="7730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Is it a difficult course?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Male MD res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2" y="1561656"/>
            <a:ext cx="8566400" cy="5128378"/>
          </a:xfrm>
          <a:prstGeom prst="rect">
            <a:avLst/>
          </a:prstGeom>
        </p:spPr>
      </p:pic>
      <p:pic>
        <p:nvPicPr>
          <p:cNvPr id="5" name="Picture 4" descr="Female MD res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5" y="1561656"/>
            <a:ext cx="8421337" cy="5091023"/>
          </a:xfrm>
          <a:prstGeom prst="rect">
            <a:avLst/>
          </a:prstGeom>
        </p:spPr>
      </p:pic>
      <p:pic>
        <p:nvPicPr>
          <p:cNvPr id="6" name="Picture 5" descr="Screen Shot 2017-09-18 at 1.04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1561656"/>
            <a:ext cx="39751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108744" y="3851695"/>
            <a:ext cx="4567021" cy="6022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173AF"/>
                </a:solidFill>
                <a:latin typeface="Arial Black"/>
                <a:cs typeface="Arial Black"/>
              </a:rPr>
              <a:t>Medical Genetics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39616" y="5719148"/>
            <a:ext cx="4567021" cy="6022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Aiman Alsaegh</a:t>
            </a:r>
          </a:p>
          <a:p>
            <a:pPr marL="0" indent="0">
              <a:buFont typeface="Arial"/>
              <a:buNone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PhD Molecular Diagnostics</a:t>
            </a:r>
          </a:p>
        </p:txBody>
      </p:sp>
      <p:pic>
        <p:nvPicPr>
          <p:cNvPr id="2" name="Picture 1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0"/>
            <a:ext cx="1651000" cy="1727200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4" y="0"/>
            <a:ext cx="1511300" cy="17272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241635" y="4451985"/>
            <a:ext cx="4567021" cy="6022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Afnan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Salaka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PhD Medical Genomics and Genetics</a:t>
            </a:r>
          </a:p>
        </p:txBody>
      </p:sp>
    </p:spTree>
    <p:extLst>
      <p:ext uri="{BB962C8B-B14F-4D97-AF65-F5344CB8AC3E}">
        <p14:creationId xmlns:p14="http://schemas.microsoft.com/office/powerpoint/2010/main" val="214461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5F6DFF-3282-4306-B1AA-EFAF957ECDA1}"/>
              </a:ext>
            </a:extLst>
          </p:cNvPr>
          <p:cNvCxnSpPr/>
          <p:nvPr/>
        </p:nvCxnSpPr>
        <p:spPr>
          <a:xfrm>
            <a:off x="2072492" y="6032021"/>
            <a:ext cx="9" cy="333155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27946" y="3457928"/>
            <a:ext cx="9" cy="333155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028273" y="1831608"/>
            <a:ext cx="499468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5952" y="382960"/>
            <a:ext cx="57107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Course Overview </a:t>
            </a:r>
            <a:r>
              <a:rPr lang="is-IS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…. Theory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41293" y="1471455"/>
            <a:ext cx="2825362" cy="751175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13  Theoretical Lectures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27955" y="1815928"/>
            <a:ext cx="9" cy="3331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14338" y="1841868"/>
            <a:ext cx="9" cy="3331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25099" y="1956246"/>
            <a:ext cx="1572294" cy="1491527"/>
          </a:xfrm>
          <a:prstGeom prst="ellipse">
            <a:avLst/>
          </a:prstGeom>
          <a:solidFill>
            <a:srgbClr val="FFFFFF"/>
          </a:solidFill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27946" y="4433288"/>
            <a:ext cx="9" cy="33315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97872" y="3640674"/>
            <a:ext cx="2837909" cy="729391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1. Chromosome, DNA, Gene, Genome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48266" y="4886592"/>
            <a:ext cx="9" cy="33315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7872" y="4532475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2. Genomic Variations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61364" y="5585965"/>
            <a:ext cx="9" cy="33315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31290" y="5802136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 &amp; 5. Cytogenetic Tech.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042678" y="3457928"/>
            <a:ext cx="9" cy="333155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42678" y="4048912"/>
            <a:ext cx="9" cy="33315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612604" y="3791083"/>
            <a:ext cx="2837909" cy="40351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6. Mendelian Disorders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062998" y="4635912"/>
            <a:ext cx="9" cy="33315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612604" y="4382067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7. Complex Disorders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076096" y="5218301"/>
            <a:ext cx="9" cy="33315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20211" y="5110282"/>
            <a:ext cx="3433870" cy="582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3. Chromosomal abnormalities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32924" y="4969067"/>
            <a:ext cx="2837909" cy="42531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8,9&amp;10 Molecular Tech.</a:t>
            </a:r>
          </a:p>
        </p:txBody>
      </p:sp>
      <p:sp>
        <p:nvSpPr>
          <p:cNvPr id="9" name="Oval 8"/>
          <p:cNvSpPr/>
          <p:nvPr/>
        </p:nvSpPr>
        <p:spPr>
          <a:xfrm>
            <a:off x="6228191" y="1989670"/>
            <a:ext cx="1572294" cy="1491527"/>
          </a:xfrm>
          <a:prstGeom prst="ellipse">
            <a:avLst/>
          </a:prstGeom>
          <a:solidFill>
            <a:srgbClr val="FFFFFF"/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62998" y="5816882"/>
            <a:ext cx="9" cy="333155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632924" y="6150037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 Precision Medicine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46022" y="5551456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11 Prenatal Diagnosis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92689" y="2754808"/>
            <a:ext cx="1654192" cy="160525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Case </a:t>
            </a:r>
            <a:r>
              <a:rPr lang="en-US" sz="2000"/>
              <a:t>Study and</a:t>
            </a:r>
            <a:endParaRPr lang="en-US" sz="2000" dirty="0"/>
          </a:p>
          <a:p>
            <a:pPr algn="ctr"/>
            <a:r>
              <a:rPr lang="en-US" sz="2000" dirty="0"/>
              <a:t>PBL sessions</a:t>
            </a:r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id="{53BA4656-9468-4231-A615-F89007482135}"/>
              </a:ext>
            </a:extLst>
          </p:cNvPr>
          <p:cNvSpPr/>
          <p:nvPr/>
        </p:nvSpPr>
        <p:spPr>
          <a:xfrm>
            <a:off x="642418" y="6365176"/>
            <a:ext cx="2837909" cy="425318"/>
          </a:xfrm>
          <a:prstGeom prst="roundRect">
            <a:avLst/>
          </a:prstGeom>
          <a:solidFill>
            <a:srgbClr val="FFFFFF"/>
          </a:solidFill>
          <a:ln>
            <a:solidFill>
              <a:srgbClr val="80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13 Integrated Med. Gen.</a:t>
            </a:r>
          </a:p>
        </p:txBody>
      </p:sp>
      <p:pic>
        <p:nvPicPr>
          <p:cNvPr id="33" name="Picture 32" descr="IMG_6450.JPG">
            <a:extLst>
              <a:ext uri="{FF2B5EF4-FFF2-40B4-BE49-F238E27FC236}">
                <a16:creationId xmlns:a16="http://schemas.microsoft.com/office/drawing/2014/main" id="{35C7FAA6-8206-4DA8-83D1-D6A29123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43" y="2019078"/>
            <a:ext cx="1482004" cy="146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A751D4-90A5-4538-852C-DFDFF3DB52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116" t="26948" r="28410" b="19568"/>
          <a:stretch/>
        </p:blipFill>
        <p:spPr>
          <a:xfrm rot="16200000">
            <a:off x="1198908" y="1923256"/>
            <a:ext cx="1658732" cy="158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44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7" grpId="0" animBg="1"/>
      <p:bldP spid="20" grpId="0" animBg="1"/>
      <p:bldP spid="23" grpId="0" animBg="1"/>
      <p:bldP spid="15" grpId="0" animBg="1"/>
      <p:bldP spid="22" grpId="0" animBg="1"/>
      <p:bldP spid="9" grpId="0" animBg="1"/>
      <p:bldP spid="27" grpId="0" animBg="1"/>
      <p:bldP spid="25" grpId="0" animBg="1"/>
      <p:bldP spid="29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5720</TotalTime>
  <Words>338</Words>
  <Application>Microsoft Office PowerPoint</Application>
  <PresentationFormat>عرض على الشاشة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Courier</vt:lpstr>
      <vt:lpstr>Sitka Display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Aiman Alsaegh</dc:creator>
  <cp:lastModifiedBy>MANAL M .ALSAEDI</cp:lastModifiedBy>
  <cp:revision>161</cp:revision>
  <dcterms:created xsi:type="dcterms:W3CDTF">2017-04-19T21:21:12Z</dcterms:created>
  <dcterms:modified xsi:type="dcterms:W3CDTF">2019-10-09T08:10:59Z</dcterms:modified>
</cp:coreProperties>
</file>